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6" r:id="rId9"/>
    <p:sldId id="267" r:id="rId10"/>
    <p:sldId id="260" r:id="rId11"/>
    <p:sldId id="263" r:id="rId12"/>
    <p:sldId id="264" r:id="rId13"/>
    <p:sldId id="261" r:id="rId14"/>
    <p:sldId id="262" r:id="rId15"/>
    <p:sldId id="265" r:id="rId16"/>
    <p:sldId id="269" r:id="rId17"/>
    <p:sldId id="268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ébut de la présentation" id="{D8A84997-B53E-4E4D-8C8D-6834839C7C75}">
          <p14:sldIdLst>
            <p14:sldId id="256"/>
          </p14:sldIdLst>
        </p14:section>
        <p14:section name="Projet, contexte &amp; énoncé du besoin" id="{A03C8231-673F-4A56-B3F6-084F75C5914A}">
          <p14:sldIdLst>
            <p14:sldId id="257"/>
          </p14:sldIdLst>
        </p14:section>
        <p14:section name="Présentation de l'équipe" id="{CB78105A-665C-446E-823C-CAD96F748A59}">
          <p14:sldIdLst>
            <p14:sldId id="258"/>
            <p14:sldId id="259"/>
          </p14:sldIdLst>
        </p14:section>
        <p14:section name="Planification de projet" id="{8A666A43-DBFA-4832-868B-8491F58D6C32}">
          <p14:sldIdLst>
            <p14:sldId id="266"/>
          </p14:sldIdLst>
        </p14:section>
        <p14:section name="Outils de suivi de projet" id="{C7DAA891-5C42-480F-BED8-7537DFE9E1B7}">
          <p14:sldIdLst>
            <p14:sldId id="267"/>
          </p14:sldIdLst>
        </p14:section>
        <p14:section name="Technologie" id="{F98A7C6D-4A70-4F67-945C-1A95E8703CB4}">
          <p14:sldIdLst>
            <p14:sldId id="260"/>
          </p14:sldIdLst>
        </p14:section>
        <p14:section name="MCD" id="{F7355505-CBC1-4F1B-B1C1-DFDDF01E3B6B}">
          <p14:sldIdLst>
            <p14:sldId id="263"/>
          </p14:sldIdLst>
        </p14:section>
        <p14:section name="Plan de navigation" id="{B0E9FAA2-2A6D-4ACE-9D9C-47B2BDBA18F7}">
          <p14:sldIdLst>
            <p14:sldId id="264"/>
          </p14:sldIdLst>
        </p14:section>
        <p14:section name="Environnement" id="{39608B79-FB29-414B-963E-68529650F363}">
          <p14:sldIdLst>
            <p14:sldId id="261"/>
          </p14:sldIdLst>
        </p14:section>
        <p14:section name="Design" id="{38C43718-99AE-44A3-BCD3-5616FE57E0AC}">
          <p14:sldIdLst>
            <p14:sldId id="262"/>
          </p14:sldIdLst>
        </p14:section>
        <p14:section name="Demonstration" id="{7F862FCF-EFEC-42D4-A379-6FC6653B6FF4}">
          <p14:sldIdLst>
            <p14:sldId id="265"/>
          </p14:sldIdLst>
        </p14:section>
        <p14:section name="Conclusion" id="{16CEC371-D9EB-4105-8870-7997D53F96B3}">
          <p14:sldIdLst>
            <p14:sldId id="269"/>
          </p14:sldIdLst>
        </p14:section>
        <p14:section name="Fin de diaporama" id="{FAFC77DD-A6C7-4CCA-B6AD-7ABBE05B60AA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C46B7-6841-4364-B899-8B6FBA70805B}" v="7" dt="2022-03-11T08:56:26.175"/>
    <p1510:client id="{C0783920-4F17-4A15-8D03-16C9F6F88C23}" v="1" dt="2022-04-26T13:44:12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3099" autoAdjust="0"/>
  </p:normalViewPr>
  <p:slideViewPr>
    <p:cSldViewPr snapToGrid="0">
      <p:cViewPr varScale="1">
        <p:scale>
          <a:sx n="88" d="100"/>
          <a:sy n="88" d="100"/>
        </p:scale>
        <p:origin x="1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COD Camille" userId="S::cpicod@groupemontroland.fr::ca46188c-45c8-491a-98b2-a894656bea2d" providerId="AD" clId="Web-{C0783920-4F17-4A15-8D03-16C9F6F88C23}"/>
    <pc:docChg chg="addSld modSection">
      <pc:chgData name="PICOD Camille" userId="S::cpicod@groupemontroland.fr::ca46188c-45c8-491a-98b2-a894656bea2d" providerId="AD" clId="Web-{C0783920-4F17-4A15-8D03-16C9F6F88C23}" dt="2022-04-26T13:44:12.688" v="0"/>
      <pc:docMkLst>
        <pc:docMk/>
      </pc:docMkLst>
      <pc:sldChg chg="new">
        <pc:chgData name="PICOD Camille" userId="S::cpicod@groupemontroland.fr::ca46188c-45c8-491a-98b2-a894656bea2d" providerId="AD" clId="Web-{C0783920-4F17-4A15-8D03-16C9F6F88C23}" dt="2022-04-26T13:44:12.688" v="0"/>
        <pc:sldMkLst>
          <pc:docMk/>
          <pc:sldMk cId="2695932895" sldId="27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B4B47-3268-4B83-A18D-80F7A16B08C1}" type="datetimeFigureOut">
              <a:rPr lang="fr-FR" smtClean="0"/>
              <a:t>29/04/2022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08166-25D8-4E44-B6AE-3319A0B12AD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457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63617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0837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2815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Camille </a:t>
            </a:r>
            <a:r>
              <a:rPr lang="fr-FR" dirty="0"/>
              <a:t>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66335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(pour toute la diapo)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7753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067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9993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465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 puis Tristan (pour les informations complémentaires)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291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9373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puis </a:t>
            </a:r>
            <a:r>
              <a:rPr lang="fr-FR" dirty="0" err="1"/>
              <a:t>Kyllian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750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Camille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3089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Tristan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8077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Kyllian</a:t>
            </a:r>
            <a:r>
              <a:rPr lang="fr-FR" dirty="0"/>
              <a:t> (pour toute la diapo)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808166-25D8-4E44-B6AE-3319A0B12AD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220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10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7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4/29/22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77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4/29/22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6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2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4/29/22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279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4/29/22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71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4/29/22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95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44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28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4/29/22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500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1" r:id="rId6"/>
    <p:sldLayoutId id="2147483777" r:id="rId7"/>
    <p:sldLayoutId id="2147483778" r:id="rId8"/>
    <p:sldLayoutId id="2147483779" r:id="rId9"/>
    <p:sldLayoutId id="2147483780" r:id="rId10"/>
    <p:sldLayoutId id="214748378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5" name="Vidéo 54">
            <a:extLst>
              <a:ext uri="{FF2B5EF4-FFF2-40B4-BE49-F238E27FC236}">
                <a16:creationId xmlns:a16="http://schemas.microsoft.com/office/drawing/2014/main" id="{ACBA6E14-ABA6-DE0A-B4CC-C9A18C2380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20C61190-C3C6-470C-AD7E-DE1774D3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BA79076-09E2-42F2-AB53-2AC97BBF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6EFE7B6-A678-4080-8095-C35AC6E62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F819F03-C610-41AD-8191-AA9D0505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C3F4891-5EFC-4D18-A624-398BDF1CA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B7416C3-B1E9-4255-96DF-4E177FC3E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7C17DC8-7DA5-4B05-966A-FB28DD872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1CE5E79-B59D-401A-BCC0-2D95B96A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3BD0973-E146-44AE-8BD5-665926060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0B00FB7-2DA7-477B-8D71-0F3C3442F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B9C836F-E0FA-4F43-8595-37B03CFFB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56D2723-3E4D-48B1-A6D2-1A24F3DA3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E33C010-3B40-4B74-AFED-9A12421E8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75A24DA-3AD1-4146-9C36-1FF666EDB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C312543-C4C1-48AB-A32C-CEBC2597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3B4AB31-8C5A-4150-95D6-D57F6C25C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D04B4EB-7F4A-4631-8A31-10795C50E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F7E2406-347A-4008-A837-B169329A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3A29D85-8791-40DE-8AC1-55E01EF5F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456E209-65A9-41F0-95CA-06832E2C6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48FBE92-306C-410A-A46C-78FA6475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DEEC058-0746-4C6F-B438-432F7C5B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05675A2-165F-45F4-B82A-CADDAC635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7B04075-3949-4CE8-BC5D-8CC7C69B4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2095348-F370-432D-AB24-DF01B3569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0338639-8676-4CBD-A1C3-38D647AC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8CD5D49-5B76-4AC2-AC0F-021E858B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F0315B3-012B-4122-9034-0EA1ED049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7F3B018-21CC-4BB8-B439-99AEF58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0B51FB9-22BD-46DF-BE69-B2A00DA04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Rectangle 91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1CB970-E746-4987-B55A-83E80072F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8905"/>
            <a:ext cx="9144000" cy="3184274"/>
          </a:xfrm>
        </p:spPr>
        <p:txBody>
          <a:bodyPr>
            <a:normAutofit/>
          </a:bodyPr>
          <a:lstStyle/>
          <a:p>
            <a:r>
              <a:rPr lang="fr-FR" b="1" dirty="0"/>
              <a:t>La Prise Rouge</a:t>
            </a:r>
            <a:endParaRPr lang="fr-FR" b="1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03A189-BB75-4783-AA88-EDA265BCD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2044"/>
            <a:ext cx="9144000" cy="1495379"/>
          </a:xfrm>
        </p:spPr>
        <p:txBody>
          <a:bodyPr>
            <a:normAutofit/>
          </a:bodyPr>
          <a:lstStyle/>
          <a:p>
            <a:r>
              <a:rPr lang="fr-FR" sz="2200"/>
              <a:t>Présentation du projet</a:t>
            </a:r>
          </a:p>
        </p:txBody>
      </p:sp>
    </p:spTree>
    <p:extLst>
      <p:ext uri="{BB962C8B-B14F-4D97-AF65-F5344CB8AC3E}">
        <p14:creationId xmlns:p14="http://schemas.microsoft.com/office/powerpoint/2010/main" val="242137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30E4B3-3C99-434B-9305-1727D97AC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BBC4B6-4743-441B-BBA1-19954BCF6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5625"/>
            <a:ext cx="10722932" cy="1674659"/>
          </a:xfrm>
        </p:spPr>
        <p:txBody>
          <a:bodyPr>
            <a:normAutofit/>
          </a:bodyPr>
          <a:lstStyle/>
          <a:p>
            <a:r>
              <a:rPr lang="fr-FR" sz="2400" dirty="0"/>
              <a:t>Projet </a:t>
            </a:r>
            <a:r>
              <a:rPr lang="fr-FR" sz="2400" b="1" dirty="0"/>
              <a:t>stocké</a:t>
            </a:r>
            <a:r>
              <a:rPr lang="fr-FR" sz="2400" dirty="0"/>
              <a:t> et </a:t>
            </a:r>
            <a:r>
              <a:rPr lang="fr-FR" sz="2400" b="1" dirty="0"/>
              <a:t>disponible</a:t>
            </a:r>
            <a:r>
              <a:rPr lang="fr-FR" sz="2400" dirty="0"/>
              <a:t> depuis un </a:t>
            </a:r>
            <a:r>
              <a:rPr lang="fr-FR" sz="2400" b="1" dirty="0"/>
              <a:t>serveur Apache 2 </a:t>
            </a:r>
            <a:r>
              <a:rPr lang="fr-FR" sz="2400" dirty="0"/>
              <a:t>mis en place par les groupes de l'infrastructure réseau. </a:t>
            </a:r>
          </a:p>
          <a:p>
            <a:r>
              <a:rPr lang="fr-FR" sz="2400" b="1" dirty="0"/>
              <a:t>Base de données</a:t>
            </a:r>
            <a:r>
              <a:rPr lang="fr-FR" sz="2400" dirty="0"/>
              <a:t> hébergée sur un </a:t>
            </a:r>
            <a:r>
              <a:rPr lang="fr-FR" sz="2400" b="1" dirty="0"/>
              <a:t>serveur distant</a:t>
            </a:r>
            <a:r>
              <a:rPr lang="fr-F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2755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247B17-9386-4C9C-8748-D5415782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Design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354454-5B3F-4FB0-9348-FA5F7F3D7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400" dirty="0"/>
              <a:t>Application développée sur le principe du Flat-Design pour le Frontend.</a:t>
            </a:r>
          </a:p>
          <a:p>
            <a:r>
              <a:rPr lang="fr-FR" sz="2400" dirty="0"/>
              <a:t>Visuel attrayant pour l’utilisateur. </a:t>
            </a:r>
          </a:p>
          <a:p>
            <a:r>
              <a:rPr lang="fr-FR" sz="2400" dirty="0"/>
              <a:t>Style sera géré par le Framework </a:t>
            </a:r>
            <a:r>
              <a:rPr lang="fr-FR" sz="2400" dirty="0" err="1"/>
              <a:t>TailWind</a:t>
            </a:r>
            <a:r>
              <a:rPr lang="fr-FR" sz="2400" dirty="0"/>
              <a:t> CSS. </a:t>
            </a:r>
          </a:p>
        </p:txBody>
      </p:sp>
    </p:spTree>
    <p:extLst>
      <p:ext uri="{BB962C8B-B14F-4D97-AF65-F5344CB8AC3E}">
        <p14:creationId xmlns:p14="http://schemas.microsoft.com/office/powerpoint/2010/main" val="387652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Rectangle 383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86" name="Group 385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7" name="Freeform: Shape 416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9" name="Freeform: Shape 418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1" name="Rectangle 420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Straight Connector 432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Straight Connector 433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Straight Connector 434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Straight Connector 437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Connector 448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4" name="Freeform: Shape 453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57" name="Straight Connector 456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Connector 457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Connector 458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0" name="Straight Connector 459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1" name="Straight Connector 460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2" name="Straight Connector 461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3" name="Straight Connector 462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4" name="Straight Connector 463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Straight Connector 465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7" name="Straight Connector 466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Straight Connector 467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9" name="Straight Connector 468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Straight Connector 469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Straight Connector 470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Straight Connector 472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Straight Connector 473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5" name="Straight Connector 474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Straight Connector 475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7" name="Straight Connector 476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0" name="Straight Connector 479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1" name="Straight Connector 480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Straight Connector 482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Connector 483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Connector 484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487" name="Rectangle 486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89" name="Rectangle 488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91" name="Right Triangle 490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Flowchart: Document 492">
            <a:extLst>
              <a:ext uri="{FF2B5EF4-FFF2-40B4-BE49-F238E27FC236}">
                <a16:creationId xmlns:a16="http://schemas.microsoft.com/office/drawing/2014/main" id="{41FB6F01-9581-4ED4-833E-048E9F3C8B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96105" y="1562107"/>
            <a:ext cx="6858000" cy="3733791"/>
          </a:xfrm>
          <a:prstGeom prst="flowChartDocument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95" name="Group 494">
            <a:extLst>
              <a:ext uri="{FF2B5EF4-FFF2-40B4-BE49-F238E27FC236}">
                <a16:creationId xmlns:a16="http://schemas.microsoft.com/office/drawing/2014/main" id="{6A6D524A-6732-4B70-AC86-459F2F895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96" name="Straight Connector 495">
              <a:extLst>
                <a:ext uri="{FF2B5EF4-FFF2-40B4-BE49-F238E27FC236}">
                  <a16:creationId xmlns:a16="http://schemas.microsoft.com/office/drawing/2014/main" id="{0AE71854-2EC3-48B0-86C2-5A56374F1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Connector 496">
              <a:extLst>
                <a:ext uri="{FF2B5EF4-FFF2-40B4-BE49-F238E27FC236}">
                  <a16:creationId xmlns:a16="http://schemas.microsoft.com/office/drawing/2014/main" id="{D0E21600-BA07-401E-AB6F-BDFA3CCC9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Straight Connector 497">
              <a:extLst>
                <a:ext uri="{FF2B5EF4-FFF2-40B4-BE49-F238E27FC236}">
                  <a16:creationId xmlns:a16="http://schemas.microsoft.com/office/drawing/2014/main" id="{EE5FE7DD-5592-41D4-A08C-52D3B745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72DC30A3-BEEE-4EFC-B941-23770DC96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Straight Connector 499">
              <a:extLst>
                <a:ext uri="{FF2B5EF4-FFF2-40B4-BE49-F238E27FC236}">
                  <a16:creationId xmlns:a16="http://schemas.microsoft.com/office/drawing/2014/main" id="{8B022868-DA72-4369-8A32-965E18405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Connector 500">
              <a:extLst>
                <a:ext uri="{FF2B5EF4-FFF2-40B4-BE49-F238E27FC236}">
                  <a16:creationId xmlns:a16="http://schemas.microsoft.com/office/drawing/2014/main" id="{982F43AF-943E-47B4-9AA8-2F4427B1DE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9C3B454D-BBC8-4C85-B53D-06FED5A6C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Straight Connector 502">
              <a:extLst>
                <a:ext uri="{FF2B5EF4-FFF2-40B4-BE49-F238E27FC236}">
                  <a16:creationId xmlns:a16="http://schemas.microsoft.com/office/drawing/2014/main" id="{555B17B2-8134-44F9-996D-AC22EBC9F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Straight Connector 503">
              <a:extLst>
                <a:ext uri="{FF2B5EF4-FFF2-40B4-BE49-F238E27FC236}">
                  <a16:creationId xmlns:a16="http://schemas.microsoft.com/office/drawing/2014/main" id="{5C7275F9-9E71-479A-89BD-4524CD4CE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" name="Straight Connector 504">
              <a:extLst>
                <a:ext uri="{FF2B5EF4-FFF2-40B4-BE49-F238E27FC236}">
                  <a16:creationId xmlns:a16="http://schemas.microsoft.com/office/drawing/2014/main" id="{1DA8A6F8-F926-4E22-9701-3D296469A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A44EF91D-CF7E-4612-A390-E456D8354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" name="Straight Connector 506">
              <a:extLst>
                <a:ext uri="{FF2B5EF4-FFF2-40B4-BE49-F238E27FC236}">
                  <a16:creationId xmlns:a16="http://schemas.microsoft.com/office/drawing/2014/main" id="{3BAB70FF-0FFA-4B58-9ADD-11DDA504B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" name="Straight Connector 507">
              <a:extLst>
                <a:ext uri="{FF2B5EF4-FFF2-40B4-BE49-F238E27FC236}">
                  <a16:creationId xmlns:a16="http://schemas.microsoft.com/office/drawing/2014/main" id="{97F46716-BC12-481C-A335-F5E9604963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FAE99F57-C0B0-4AB8-8FC9-6C66BE1C9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" name="Straight Connector 509">
              <a:extLst>
                <a:ext uri="{FF2B5EF4-FFF2-40B4-BE49-F238E27FC236}">
                  <a16:creationId xmlns:a16="http://schemas.microsoft.com/office/drawing/2014/main" id="{9C78FA44-E331-4365-8905-F15F6888D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>
              <a:extLst>
                <a:ext uri="{FF2B5EF4-FFF2-40B4-BE49-F238E27FC236}">
                  <a16:creationId xmlns:a16="http://schemas.microsoft.com/office/drawing/2014/main" id="{1ABBAFF4-00AB-4DB6-A494-B7490369B0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" name="Straight Connector 511">
              <a:extLst>
                <a:ext uri="{FF2B5EF4-FFF2-40B4-BE49-F238E27FC236}">
                  <a16:creationId xmlns:a16="http://schemas.microsoft.com/office/drawing/2014/main" id="{FD0D23A1-3CC3-41C8-8616-CA60026BC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23843DD9-C067-432D-9522-6F5725D50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" name="Straight Connector 513">
              <a:extLst>
                <a:ext uri="{FF2B5EF4-FFF2-40B4-BE49-F238E27FC236}">
                  <a16:creationId xmlns:a16="http://schemas.microsoft.com/office/drawing/2014/main" id="{06728C99-72AD-4D56-8D93-89E5B2484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" name="Straight Connector 514">
              <a:extLst>
                <a:ext uri="{FF2B5EF4-FFF2-40B4-BE49-F238E27FC236}">
                  <a16:creationId xmlns:a16="http://schemas.microsoft.com/office/drawing/2014/main" id="{09646A8D-B482-44AE-905E-5A9127C456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Straight Connector 515">
              <a:extLst>
                <a:ext uri="{FF2B5EF4-FFF2-40B4-BE49-F238E27FC236}">
                  <a16:creationId xmlns:a16="http://schemas.microsoft.com/office/drawing/2014/main" id="{ED4CF747-BBD8-46C9-AB53-240E0AE81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Connector 516">
              <a:extLst>
                <a:ext uri="{FF2B5EF4-FFF2-40B4-BE49-F238E27FC236}">
                  <a16:creationId xmlns:a16="http://schemas.microsoft.com/office/drawing/2014/main" id="{B354134A-529C-4039-8EA7-0AC3FEF86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Straight Connector 517">
              <a:extLst>
                <a:ext uri="{FF2B5EF4-FFF2-40B4-BE49-F238E27FC236}">
                  <a16:creationId xmlns:a16="http://schemas.microsoft.com/office/drawing/2014/main" id="{085E0F47-E979-40F3-A829-E7D5459D3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>
              <a:extLst>
                <a:ext uri="{FF2B5EF4-FFF2-40B4-BE49-F238E27FC236}">
                  <a16:creationId xmlns:a16="http://schemas.microsoft.com/office/drawing/2014/main" id="{CCC2EA96-1106-4814-A975-DE54FA05F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Straight Connector 519">
              <a:extLst>
                <a:ext uri="{FF2B5EF4-FFF2-40B4-BE49-F238E27FC236}">
                  <a16:creationId xmlns:a16="http://schemas.microsoft.com/office/drawing/2014/main" id="{FDAE39CF-FBFA-4161-8ED5-7748778EA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Straight Connector 520">
              <a:extLst>
                <a:ext uri="{FF2B5EF4-FFF2-40B4-BE49-F238E27FC236}">
                  <a16:creationId xmlns:a16="http://schemas.microsoft.com/office/drawing/2014/main" id="{2986C1EE-8093-4D9D-9D09-DB55C97C6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>
              <a:extLst>
                <a:ext uri="{FF2B5EF4-FFF2-40B4-BE49-F238E27FC236}">
                  <a16:creationId xmlns:a16="http://schemas.microsoft.com/office/drawing/2014/main" id="{AB806EFF-4DDC-441A-A8BF-291C0A441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Straight Connector 522">
              <a:extLst>
                <a:ext uri="{FF2B5EF4-FFF2-40B4-BE49-F238E27FC236}">
                  <a16:creationId xmlns:a16="http://schemas.microsoft.com/office/drawing/2014/main" id="{D4FD2FD5-BAA2-4CD3-AFF4-599EEC59C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4" name="Straight Connector 523">
              <a:extLst>
                <a:ext uri="{FF2B5EF4-FFF2-40B4-BE49-F238E27FC236}">
                  <a16:creationId xmlns:a16="http://schemas.microsoft.com/office/drawing/2014/main" id="{93C7FF2F-40B6-406B-AE3E-95E8E28B5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B741064C-2508-45C8-8BEF-E44F97265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1" y="2954226"/>
            <a:ext cx="6285983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Une petite demonstration ?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4AD990D-7262-4578-8311-560332722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890" y="725467"/>
            <a:ext cx="3368988" cy="552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11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9" name="Rectangle 148">
            <a:extLst>
              <a:ext uri="{FF2B5EF4-FFF2-40B4-BE49-F238E27FC236}">
                <a16:creationId xmlns:a16="http://schemas.microsoft.com/office/drawing/2014/main" id="{EA643F3D-681E-4E69-952B-CC8B91F9D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3" name="Freeform: Shape 152">
            <a:extLst>
              <a:ext uri="{FF2B5EF4-FFF2-40B4-BE49-F238E27FC236}">
                <a16:creationId xmlns:a16="http://schemas.microsoft.com/office/drawing/2014/main" id="{50F87687-1CA1-43AC-8B43-ECDBDF021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01" y="11193"/>
            <a:ext cx="2453361" cy="2463420"/>
          </a:xfrm>
          <a:custGeom>
            <a:avLst/>
            <a:gdLst>
              <a:gd name="connsiteX0" fmla="*/ 1572556 w 2453361"/>
              <a:gd name="connsiteY0" fmla="*/ 0 h 2463420"/>
              <a:gd name="connsiteX1" fmla="*/ 2402993 w 2453361"/>
              <a:gd name="connsiteY1" fmla="*/ 0 h 2463420"/>
              <a:gd name="connsiteX2" fmla="*/ 2412321 w 2453361"/>
              <a:gd name="connsiteY2" fmla="*/ 36281 h 2463420"/>
              <a:gd name="connsiteX3" fmla="*/ 2453361 w 2453361"/>
              <a:gd name="connsiteY3" fmla="*/ 443388 h 2463420"/>
              <a:gd name="connsiteX4" fmla="*/ 433329 w 2453361"/>
              <a:gd name="connsiteY4" fmla="*/ 2463420 h 2463420"/>
              <a:gd name="connsiteX5" fmla="*/ 26222 w 2453361"/>
              <a:gd name="connsiteY5" fmla="*/ 2422380 h 2463420"/>
              <a:gd name="connsiteX6" fmla="*/ 0 w 2453361"/>
              <a:gd name="connsiteY6" fmla="*/ 2415638 h 2463420"/>
              <a:gd name="connsiteX7" fmla="*/ 0 w 2453361"/>
              <a:gd name="connsiteY7" fmla="*/ 1588157 h 2463420"/>
              <a:gd name="connsiteX8" fmla="*/ 69019 w 2453361"/>
              <a:gd name="connsiteY8" fmla="*/ 1613419 h 2463420"/>
              <a:gd name="connsiteX9" fmla="*/ 433329 w 2453361"/>
              <a:gd name="connsiteY9" fmla="*/ 1668497 h 2463420"/>
              <a:gd name="connsiteX10" fmla="*/ 1658438 w 2453361"/>
              <a:gd name="connsiteY10" fmla="*/ 443388 h 2463420"/>
              <a:gd name="connsiteX11" fmla="*/ 1633548 w 2453361"/>
              <a:gd name="connsiteY11" fmla="*/ 196486 h 246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53361" h="2463420">
                <a:moveTo>
                  <a:pt x="1572556" y="0"/>
                </a:moveTo>
                <a:lnTo>
                  <a:pt x="2402993" y="0"/>
                </a:lnTo>
                <a:lnTo>
                  <a:pt x="2412321" y="36281"/>
                </a:lnTo>
                <a:cubicBezTo>
                  <a:pt x="2439230" y="167780"/>
                  <a:pt x="2453361" y="303934"/>
                  <a:pt x="2453361" y="443388"/>
                </a:cubicBezTo>
                <a:cubicBezTo>
                  <a:pt x="2453361" y="1559021"/>
                  <a:pt x="1548962" y="2463420"/>
                  <a:pt x="433329" y="2463420"/>
                </a:cubicBezTo>
                <a:cubicBezTo>
                  <a:pt x="293875" y="2463420"/>
                  <a:pt x="157721" y="2449289"/>
                  <a:pt x="26222" y="2422380"/>
                </a:cubicBezTo>
                <a:lnTo>
                  <a:pt x="0" y="2415638"/>
                </a:lnTo>
                <a:lnTo>
                  <a:pt x="0" y="1588157"/>
                </a:lnTo>
                <a:lnTo>
                  <a:pt x="69019" y="1613419"/>
                </a:lnTo>
                <a:cubicBezTo>
                  <a:pt x="184105" y="1649214"/>
                  <a:pt x="306465" y="1668497"/>
                  <a:pt x="433329" y="1668497"/>
                </a:cubicBezTo>
                <a:cubicBezTo>
                  <a:pt x="1109938" y="1668497"/>
                  <a:pt x="1658438" y="1119997"/>
                  <a:pt x="1658438" y="443388"/>
                </a:cubicBezTo>
                <a:cubicBezTo>
                  <a:pt x="1658438" y="358812"/>
                  <a:pt x="1649868" y="276238"/>
                  <a:pt x="1633548" y="19648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5" name="Right Triangle 15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11225" y="-27659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-6214" y="-1"/>
            <a:chExt cx="12214827" cy="6858000"/>
          </a:xfrm>
        </p:grpSpPr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26A6E7C3-5A36-48FB-9C53-AD1525644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441" y="1278599"/>
            <a:ext cx="11201391" cy="8036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144" name="ZoneTexte 143">
            <a:extLst>
              <a:ext uri="{FF2B5EF4-FFF2-40B4-BE49-F238E27FC236}">
                <a16:creationId xmlns:a16="http://schemas.microsoft.com/office/drawing/2014/main" id="{076A5618-F390-4D5F-A352-28842F44E97A}"/>
              </a:ext>
            </a:extLst>
          </p:cNvPr>
          <p:cNvSpPr txBox="1"/>
          <p:nvPr/>
        </p:nvSpPr>
        <p:spPr>
          <a:xfrm>
            <a:off x="1781911" y="2900296"/>
            <a:ext cx="8800670" cy="3009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fr-FR" b="0" i="0" dirty="0">
                <a:solidFill>
                  <a:srgbClr val="FFFFFF"/>
                </a:solidFill>
                <a:effectLst/>
              </a:rPr>
              <a:t>Problèmes rencontr</a:t>
            </a:r>
            <a:r>
              <a:rPr lang="fr-FR" dirty="0">
                <a:solidFill>
                  <a:srgbClr val="FFFFFF"/>
                </a:solidFill>
              </a:rPr>
              <a:t>és :</a:t>
            </a: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Problèmes de syntaxe sur les migrations (serveur sensible à la casse)</a:t>
            </a: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Problèmes des routes </a:t>
            </a:r>
            <a:r>
              <a:rPr lang="fr-FR" dirty="0" err="1">
                <a:solidFill>
                  <a:srgbClr val="FFFFFF"/>
                </a:solidFill>
              </a:rPr>
              <a:t>JetStream</a:t>
            </a:r>
            <a:endParaRPr lang="fr-FR" dirty="0">
              <a:solidFill>
                <a:srgbClr val="FFFFFF"/>
              </a:solidFill>
            </a:endParaRP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Problèmes de </a:t>
            </a:r>
            <a:r>
              <a:rPr lang="fr-FR" dirty="0" err="1">
                <a:solidFill>
                  <a:srgbClr val="FFFFFF"/>
                </a:solidFill>
              </a:rPr>
              <a:t>sychro</a:t>
            </a:r>
            <a:r>
              <a:rPr lang="fr-FR" dirty="0">
                <a:solidFill>
                  <a:srgbClr val="FFFFFF"/>
                </a:solidFill>
              </a:rPr>
              <a:t> Git</a:t>
            </a: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Compilation de </a:t>
            </a:r>
            <a:r>
              <a:rPr lang="fr-FR" dirty="0" err="1">
                <a:solidFill>
                  <a:srgbClr val="FFFFFF"/>
                </a:solidFill>
              </a:rPr>
              <a:t>TailwindCSS</a:t>
            </a:r>
            <a:endParaRPr lang="fr-FR" dirty="0">
              <a:solidFill>
                <a:srgbClr val="FFFFFF"/>
              </a:solidFill>
            </a:endParaRP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Problèmes avec le .</a:t>
            </a:r>
            <a:r>
              <a:rPr lang="fr-FR" dirty="0" err="1">
                <a:solidFill>
                  <a:srgbClr val="FFFFFF"/>
                </a:solidFill>
              </a:rPr>
              <a:t>htacess</a:t>
            </a:r>
            <a:r>
              <a:rPr lang="fr-FR" dirty="0">
                <a:solidFill>
                  <a:srgbClr val="FFFFFF"/>
                </a:solidFill>
              </a:rPr>
              <a:t> du serveur + routage</a:t>
            </a: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FFFFFF"/>
                </a:solidFill>
              </a:rPr>
              <a:t>Problème actuel avec un cookie pour l’utilisation de bibliothèques externes</a:t>
            </a:r>
          </a:p>
          <a:p>
            <a:pPr marL="285750" indent="-28575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FFFF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36553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41064C-2508-45C8-8BEF-E44F97265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579" y="2576473"/>
            <a:ext cx="5414249" cy="22321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/>
              <a:t>Merci de nous avoir écoutés !</a:t>
            </a:r>
            <a:br>
              <a:rPr lang="en-US" sz="3400"/>
            </a:br>
            <a:br>
              <a:rPr lang="en-US" sz="3400"/>
            </a:br>
            <a:r>
              <a:rPr lang="en-US" sz="3400"/>
              <a:t>Avez-vous des questions?</a:t>
            </a:r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9AB67AE8-75DE-4FBB-A69C-B84B3E93C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89157" y="301459"/>
            <a:ext cx="5810316" cy="581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07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A643F3D-681E-4E69-952B-CC8B91F9D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0F87687-1CA1-43AC-8B43-ECDBDF021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01" y="11193"/>
            <a:ext cx="2453361" cy="2463420"/>
          </a:xfrm>
          <a:custGeom>
            <a:avLst/>
            <a:gdLst>
              <a:gd name="connsiteX0" fmla="*/ 1572556 w 2453361"/>
              <a:gd name="connsiteY0" fmla="*/ 0 h 2463420"/>
              <a:gd name="connsiteX1" fmla="*/ 2402993 w 2453361"/>
              <a:gd name="connsiteY1" fmla="*/ 0 h 2463420"/>
              <a:gd name="connsiteX2" fmla="*/ 2412321 w 2453361"/>
              <a:gd name="connsiteY2" fmla="*/ 36281 h 2463420"/>
              <a:gd name="connsiteX3" fmla="*/ 2453361 w 2453361"/>
              <a:gd name="connsiteY3" fmla="*/ 443388 h 2463420"/>
              <a:gd name="connsiteX4" fmla="*/ 433329 w 2453361"/>
              <a:gd name="connsiteY4" fmla="*/ 2463420 h 2463420"/>
              <a:gd name="connsiteX5" fmla="*/ 26222 w 2453361"/>
              <a:gd name="connsiteY5" fmla="*/ 2422380 h 2463420"/>
              <a:gd name="connsiteX6" fmla="*/ 0 w 2453361"/>
              <a:gd name="connsiteY6" fmla="*/ 2415638 h 2463420"/>
              <a:gd name="connsiteX7" fmla="*/ 0 w 2453361"/>
              <a:gd name="connsiteY7" fmla="*/ 1588157 h 2463420"/>
              <a:gd name="connsiteX8" fmla="*/ 69019 w 2453361"/>
              <a:gd name="connsiteY8" fmla="*/ 1613419 h 2463420"/>
              <a:gd name="connsiteX9" fmla="*/ 433329 w 2453361"/>
              <a:gd name="connsiteY9" fmla="*/ 1668497 h 2463420"/>
              <a:gd name="connsiteX10" fmla="*/ 1658438 w 2453361"/>
              <a:gd name="connsiteY10" fmla="*/ 443388 h 2463420"/>
              <a:gd name="connsiteX11" fmla="*/ 1633548 w 2453361"/>
              <a:gd name="connsiteY11" fmla="*/ 196486 h 246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53361" h="2463420">
                <a:moveTo>
                  <a:pt x="1572556" y="0"/>
                </a:moveTo>
                <a:lnTo>
                  <a:pt x="2402993" y="0"/>
                </a:lnTo>
                <a:lnTo>
                  <a:pt x="2412321" y="36281"/>
                </a:lnTo>
                <a:cubicBezTo>
                  <a:pt x="2439230" y="167780"/>
                  <a:pt x="2453361" y="303934"/>
                  <a:pt x="2453361" y="443388"/>
                </a:cubicBezTo>
                <a:cubicBezTo>
                  <a:pt x="2453361" y="1559021"/>
                  <a:pt x="1548962" y="2463420"/>
                  <a:pt x="433329" y="2463420"/>
                </a:cubicBezTo>
                <a:cubicBezTo>
                  <a:pt x="293875" y="2463420"/>
                  <a:pt x="157721" y="2449289"/>
                  <a:pt x="26222" y="2422380"/>
                </a:cubicBezTo>
                <a:lnTo>
                  <a:pt x="0" y="2415638"/>
                </a:lnTo>
                <a:lnTo>
                  <a:pt x="0" y="1588157"/>
                </a:lnTo>
                <a:lnTo>
                  <a:pt x="69019" y="1613419"/>
                </a:lnTo>
                <a:cubicBezTo>
                  <a:pt x="184105" y="1649214"/>
                  <a:pt x="306465" y="1668497"/>
                  <a:pt x="433329" y="1668497"/>
                </a:cubicBezTo>
                <a:cubicBezTo>
                  <a:pt x="1109938" y="1668497"/>
                  <a:pt x="1658438" y="1119997"/>
                  <a:pt x="1658438" y="443388"/>
                </a:cubicBezTo>
                <a:cubicBezTo>
                  <a:pt x="1658438" y="358812"/>
                  <a:pt x="1649868" y="276238"/>
                  <a:pt x="1633548" y="19648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11225" y="-27659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-6214" y="-1"/>
            <a:chExt cx="12214827" cy="68580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DE78485-9781-4853-91F6-DA2CF8D4D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725467"/>
            <a:ext cx="11201391" cy="23587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dirty="0" err="1"/>
              <a:t>Projet</a:t>
            </a:r>
            <a:r>
              <a:rPr lang="en-US" dirty="0"/>
              <a:t>, </a:t>
            </a:r>
            <a:r>
              <a:rPr lang="en-US" dirty="0" err="1"/>
              <a:t>contexte</a:t>
            </a:r>
            <a:r>
              <a:rPr lang="en-US" dirty="0"/>
              <a:t> et </a:t>
            </a:r>
            <a:r>
              <a:rPr lang="en-US" dirty="0" err="1"/>
              <a:t>énoncé</a:t>
            </a:r>
            <a:r>
              <a:rPr lang="en-US" dirty="0"/>
              <a:t> du </a:t>
            </a:r>
            <a:r>
              <a:rPr lang="en-US" dirty="0" err="1"/>
              <a:t>besoin</a:t>
            </a:r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2B2D73F-2395-4B99-9C7B-1C235E4FD1C6}"/>
              </a:ext>
            </a:extLst>
          </p:cNvPr>
          <p:cNvSpPr txBox="1"/>
          <p:nvPr/>
        </p:nvSpPr>
        <p:spPr>
          <a:xfrm>
            <a:off x="2214230" y="3264832"/>
            <a:ext cx="9444357" cy="3009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b="0" i="0" dirty="0">
                <a:solidFill>
                  <a:srgbClr val="FFFFFF"/>
                </a:solidFill>
                <a:effectLst/>
              </a:rPr>
              <a:t>La promotion de BTS SP3S du lycée Pasteur Mont-Roland 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organise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des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évènements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collecte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 sang et de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moëlle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osseuse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.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Actuellement</a:t>
            </a:r>
            <a:r>
              <a:rPr lang="en-US" b="0" i="0" dirty="0">
                <a:solidFill>
                  <a:srgbClr val="FFFFFF"/>
                </a:solidFill>
                <a:effectLst/>
              </a:rPr>
              <a:t>, la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campagne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publicitaire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de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ces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évènements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se fait au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moyen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d’affiches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publicitaires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et </a:t>
            </a:r>
            <a:r>
              <a:rPr lang="en-US" b="0" i="0" dirty="0" err="1">
                <a:solidFill>
                  <a:srgbClr val="FFFFFF"/>
                </a:solidFill>
                <a:effectLst/>
              </a:rPr>
              <a:t>d’intervention</a:t>
            </a:r>
            <a:r>
              <a:rPr lang="en-US" b="0" i="0" dirty="0">
                <a:solidFill>
                  <a:srgbClr val="FFFFFF"/>
                </a:solidFill>
                <a:effectLst/>
              </a:rPr>
              <a:t> dans les classes du lycée Pasteur Mont-Roland. </a:t>
            </a:r>
            <a:endParaRPr lang="en-US" dirty="0">
              <a:solidFill>
                <a:srgbClr val="FFFFFF"/>
              </a:solidFill>
            </a:endParaRPr>
          </a:p>
          <a:p>
            <a:pPr marL="228600" indent="-228600" algn="ctr">
              <a:lnSpc>
                <a:spcPct val="110000"/>
              </a:lnSpc>
              <a:spcAft>
                <a:spcPts val="600"/>
              </a:spcAft>
              <a:buClr>
                <a:schemeClr val="bg1"/>
              </a:buClr>
              <a:buSzPct val="75000"/>
              <a:buFont typeface="+mj-lt"/>
              <a:buAutoNum type="arabicPeriod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746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A643F3D-681E-4E69-952B-CC8B91F9D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0F87687-1CA1-43AC-8B43-ECDBDF021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01" y="11193"/>
            <a:ext cx="2453361" cy="2463420"/>
          </a:xfrm>
          <a:custGeom>
            <a:avLst/>
            <a:gdLst>
              <a:gd name="connsiteX0" fmla="*/ 1572556 w 2453361"/>
              <a:gd name="connsiteY0" fmla="*/ 0 h 2463420"/>
              <a:gd name="connsiteX1" fmla="*/ 2402993 w 2453361"/>
              <a:gd name="connsiteY1" fmla="*/ 0 h 2463420"/>
              <a:gd name="connsiteX2" fmla="*/ 2412321 w 2453361"/>
              <a:gd name="connsiteY2" fmla="*/ 36281 h 2463420"/>
              <a:gd name="connsiteX3" fmla="*/ 2453361 w 2453361"/>
              <a:gd name="connsiteY3" fmla="*/ 443388 h 2463420"/>
              <a:gd name="connsiteX4" fmla="*/ 433329 w 2453361"/>
              <a:gd name="connsiteY4" fmla="*/ 2463420 h 2463420"/>
              <a:gd name="connsiteX5" fmla="*/ 26222 w 2453361"/>
              <a:gd name="connsiteY5" fmla="*/ 2422380 h 2463420"/>
              <a:gd name="connsiteX6" fmla="*/ 0 w 2453361"/>
              <a:gd name="connsiteY6" fmla="*/ 2415638 h 2463420"/>
              <a:gd name="connsiteX7" fmla="*/ 0 w 2453361"/>
              <a:gd name="connsiteY7" fmla="*/ 1588157 h 2463420"/>
              <a:gd name="connsiteX8" fmla="*/ 69019 w 2453361"/>
              <a:gd name="connsiteY8" fmla="*/ 1613419 h 2463420"/>
              <a:gd name="connsiteX9" fmla="*/ 433329 w 2453361"/>
              <a:gd name="connsiteY9" fmla="*/ 1668497 h 2463420"/>
              <a:gd name="connsiteX10" fmla="*/ 1658438 w 2453361"/>
              <a:gd name="connsiteY10" fmla="*/ 443388 h 2463420"/>
              <a:gd name="connsiteX11" fmla="*/ 1633548 w 2453361"/>
              <a:gd name="connsiteY11" fmla="*/ 196486 h 246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453361" h="2463420">
                <a:moveTo>
                  <a:pt x="1572556" y="0"/>
                </a:moveTo>
                <a:lnTo>
                  <a:pt x="2402993" y="0"/>
                </a:lnTo>
                <a:lnTo>
                  <a:pt x="2412321" y="36281"/>
                </a:lnTo>
                <a:cubicBezTo>
                  <a:pt x="2439230" y="167780"/>
                  <a:pt x="2453361" y="303934"/>
                  <a:pt x="2453361" y="443388"/>
                </a:cubicBezTo>
                <a:cubicBezTo>
                  <a:pt x="2453361" y="1559021"/>
                  <a:pt x="1548962" y="2463420"/>
                  <a:pt x="433329" y="2463420"/>
                </a:cubicBezTo>
                <a:cubicBezTo>
                  <a:pt x="293875" y="2463420"/>
                  <a:pt x="157721" y="2449289"/>
                  <a:pt x="26222" y="2422380"/>
                </a:cubicBezTo>
                <a:lnTo>
                  <a:pt x="0" y="2415638"/>
                </a:lnTo>
                <a:lnTo>
                  <a:pt x="0" y="1588157"/>
                </a:lnTo>
                <a:lnTo>
                  <a:pt x="69019" y="1613419"/>
                </a:lnTo>
                <a:cubicBezTo>
                  <a:pt x="184105" y="1649214"/>
                  <a:pt x="306465" y="1668497"/>
                  <a:pt x="433329" y="1668497"/>
                </a:cubicBezTo>
                <a:cubicBezTo>
                  <a:pt x="1109938" y="1668497"/>
                  <a:pt x="1658438" y="1119997"/>
                  <a:pt x="1658438" y="443388"/>
                </a:cubicBezTo>
                <a:cubicBezTo>
                  <a:pt x="1658438" y="358812"/>
                  <a:pt x="1649868" y="276238"/>
                  <a:pt x="1633548" y="19648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11225" y="-27659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-6214" y="-1"/>
            <a:chExt cx="12214827" cy="68580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1AB77B9-B048-4755-9A24-E152578B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6763" y="725467"/>
            <a:ext cx="9471827" cy="2247616"/>
          </a:xfrm>
        </p:spPr>
        <p:txBody>
          <a:bodyPr anchor="b">
            <a:normAutofit/>
          </a:bodyPr>
          <a:lstStyle/>
          <a:p>
            <a:r>
              <a:rPr lang="fr-FR" dirty="0"/>
              <a:t>Présentation de l’équipe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8D7819-21B7-4E35-A5EE-0CA8CF5D5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4230" y="3264832"/>
            <a:ext cx="9444358" cy="300949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r>
              <a:rPr lang="fr-FR" sz="2400" b="0" i="0" dirty="0">
                <a:effectLst/>
                <a:latin typeface="Calibri" panose="020F0502020204030204" pitchFamily="34" charset="0"/>
              </a:rPr>
              <a:t>Notre équipe est composée de trois développeurs : </a:t>
            </a:r>
          </a:p>
          <a:p>
            <a:pPr marL="0" indent="0" rtl="0" fontAlgn="base">
              <a:buNone/>
            </a:pPr>
            <a:endParaRPr lang="fr-FR" sz="2400" b="0" i="0" dirty="0">
              <a:effectLst/>
              <a:latin typeface="Segoe UI" panose="020B0502040204020203" pitchFamily="34" charset="0"/>
            </a:endParaRPr>
          </a:p>
          <a:p>
            <a:pPr marL="0" indent="0" rtl="0" fontAlgn="base">
              <a:buNone/>
            </a:pPr>
            <a:r>
              <a:rPr lang="fr-FR" sz="1800" b="0" i="0" dirty="0">
                <a:effectLst/>
                <a:latin typeface="Arial" panose="020B0604020202020204" pitchFamily="34" charset="0"/>
              </a:rPr>
              <a:t>	- </a:t>
            </a:r>
            <a:r>
              <a:rPr lang="fr-FR" sz="1800" b="1" i="0" dirty="0">
                <a:effectLst/>
                <a:latin typeface="Arial" panose="020B0604020202020204" pitchFamily="34" charset="0"/>
              </a:rPr>
              <a:t>REISS Tristan</a:t>
            </a:r>
            <a:r>
              <a:rPr lang="fr-FR" sz="1800" i="0" dirty="0">
                <a:effectLst/>
                <a:latin typeface="Arial" panose="020B0604020202020204" pitchFamily="34" charset="0"/>
              </a:rPr>
              <a:t>, développeur &amp; chef de projet</a:t>
            </a:r>
            <a:endParaRPr lang="fr-FR" sz="1800" i="0" dirty="0">
              <a:effectLst/>
              <a:latin typeface="Calibri" panose="020F0502020204030204" pitchFamily="34" charset="0"/>
            </a:endParaRPr>
          </a:p>
          <a:p>
            <a:pPr marL="0" indent="0" rtl="0" fontAlgn="base">
              <a:buNone/>
            </a:pPr>
            <a:r>
              <a:rPr lang="fr-FR" sz="1800" b="0" i="0" dirty="0">
                <a:effectLst/>
                <a:latin typeface="Arial" panose="020B0604020202020204" pitchFamily="34" charset="0"/>
              </a:rPr>
              <a:t>	- </a:t>
            </a:r>
            <a:r>
              <a:rPr lang="fr-FR" sz="1800" b="1" i="0" dirty="0">
                <a:effectLst/>
                <a:latin typeface="Arial" panose="020B0604020202020204" pitchFamily="34" charset="0"/>
              </a:rPr>
              <a:t>BLETRIX Killian</a:t>
            </a:r>
            <a:r>
              <a:rPr lang="fr-FR" sz="1800" i="0" dirty="0">
                <a:effectLst/>
                <a:latin typeface="Arial" panose="020B0604020202020204" pitchFamily="34" charset="0"/>
              </a:rPr>
              <a:t>, développeur</a:t>
            </a:r>
            <a:endParaRPr lang="fr-FR" sz="1800" i="0" dirty="0">
              <a:effectLst/>
              <a:latin typeface="Calibri" panose="020F0502020204030204" pitchFamily="34" charset="0"/>
            </a:endParaRPr>
          </a:p>
          <a:p>
            <a:pPr marL="0" indent="0" rtl="0" fontAlgn="base">
              <a:buNone/>
            </a:pPr>
            <a:r>
              <a:rPr lang="fr-FR" sz="1800" b="0" i="0" dirty="0">
                <a:effectLst/>
                <a:latin typeface="Arial" panose="020B0604020202020204" pitchFamily="34" charset="0"/>
              </a:rPr>
              <a:t>	- </a:t>
            </a:r>
            <a:r>
              <a:rPr lang="fr-FR" sz="1800" b="1" i="0" dirty="0">
                <a:effectLst/>
                <a:latin typeface="Arial" panose="020B0604020202020204" pitchFamily="34" charset="0"/>
              </a:rPr>
              <a:t>PICOD Camille</a:t>
            </a:r>
            <a:r>
              <a:rPr lang="fr-FR" sz="1800" i="0" dirty="0">
                <a:effectLst/>
                <a:latin typeface="Arial" panose="020B0604020202020204" pitchFamily="34" charset="0"/>
              </a:rPr>
              <a:t>, développeur</a:t>
            </a:r>
            <a:endParaRPr lang="fr-FR" sz="1800" i="0" dirty="0">
              <a:effectLst/>
              <a:latin typeface="Calibri" panose="020F0502020204030204" pitchFamily="34" charset="0"/>
            </a:endParaRPr>
          </a:p>
          <a:p>
            <a:pPr algn="ctr"/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175400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F8BD37-0C5B-49EB-BC97-6875454BF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7575755" cy="1325563"/>
          </a:xfrm>
        </p:spPr>
        <p:txBody>
          <a:bodyPr/>
          <a:lstStyle/>
          <a:p>
            <a:r>
              <a:rPr lang="fr-FR" dirty="0"/>
              <a:t>Nous travaillons aussi avec deux groupes de réseau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F62AC3-F928-44C2-8E67-CF7544520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359742"/>
            <a:ext cx="5638800" cy="28218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400" dirty="0">
                <a:highlight>
                  <a:srgbClr val="808080"/>
                </a:highlight>
                <a:latin typeface="+mj-lt"/>
              </a:rPr>
              <a:t>1er groupe : </a:t>
            </a:r>
          </a:p>
          <a:p>
            <a:pPr marL="0" indent="0">
              <a:buNone/>
            </a:pPr>
            <a:endParaRPr lang="fr-FR" sz="1800" dirty="0">
              <a:highlight>
                <a:srgbClr val="808080"/>
              </a:highlight>
              <a:latin typeface="+mj-lt"/>
            </a:endParaRPr>
          </a:p>
          <a:p>
            <a:r>
              <a:rPr lang="fr-FR" sz="1800" dirty="0">
                <a:latin typeface="+mj-lt"/>
              </a:rPr>
              <a:t>COLETTE Théo, chef de projet</a:t>
            </a:r>
          </a:p>
          <a:p>
            <a:r>
              <a:rPr lang="fr-FR" sz="1800" dirty="0">
                <a:latin typeface="+mj-lt"/>
              </a:rPr>
              <a:t>BOICHOT Paul</a:t>
            </a:r>
          </a:p>
          <a:p>
            <a:r>
              <a:rPr lang="fr-FR" sz="1800" dirty="0">
                <a:latin typeface="+mj-lt"/>
              </a:rPr>
              <a:t>DUMONT Amelie</a:t>
            </a:r>
          </a:p>
          <a:p>
            <a:r>
              <a:rPr lang="fr-FR" sz="1800" dirty="0">
                <a:latin typeface="+mj-lt"/>
              </a:rPr>
              <a:t>BARBIER Thomas</a:t>
            </a:r>
          </a:p>
          <a:p>
            <a:pPr marL="0" indent="0">
              <a:buNone/>
            </a:pPr>
            <a:endParaRPr lang="fr-FR" sz="1800" dirty="0">
              <a:latin typeface="+mj-lt"/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234494AF-219C-4BED-A947-19501577A7FB}"/>
              </a:ext>
            </a:extLst>
          </p:cNvPr>
          <p:cNvSpPr txBox="1">
            <a:spLocks/>
          </p:cNvSpPr>
          <p:nvPr/>
        </p:nvSpPr>
        <p:spPr>
          <a:xfrm>
            <a:off x="6096000" y="2359741"/>
            <a:ext cx="5638800" cy="28218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2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2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20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228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28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bg1"/>
              </a:buClr>
              <a:buSzPct val="75000"/>
              <a:buFont typeface="Arial" panose="020B0604020202020204" pitchFamily="34" charset="0"/>
              <a:buChar char="•"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>
                <a:highlight>
                  <a:srgbClr val="808080"/>
                </a:highlight>
                <a:latin typeface="+mj-lt"/>
              </a:rPr>
              <a:t>2eme groupe : </a:t>
            </a:r>
          </a:p>
          <a:p>
            <a:pPr marL="0" indent="0">
              <a:buNone/>
            </a:pPr>
            <a:endParaRPr lang="fr-FR" sz="2400" dirty="0">
              <a:highlight>
                <a:srgbClr val="808080"/>
              </a:highlight>
              <a:latin typeface="+mj-lt"/>
            </a:endParaRPr>
          </a:p>
          <a:p>
            <a:r>
              <a:rPr lang="fr-FR" sz="1800" dirty="0">
                <a:latin typeface="+mj-lt"/>
              </a:rPr>
              <a:t>HENRY Tom, chef de projet </a:t>
            </a:r>
          </a:p>
          <a:p>
            <a:r>
              <a:rPr lang="fr-FR" sz="1800" dirty="0">
                <a:latin typeface="+mj-lt"/>
              </a:rPr>
              <a:t>BONJOUR Anthony</a:t>
            </a:r>
          </a:p>
          <a:p>
            <a:r>
              <a:rPr lang="fr-FR" sz="1800" dirty="0">
                <a:latin typeface="+mj-lt"/>
              </a:rPr>
              <a:t>DUPRE Hugo</a:t>
            </a:r>
          </a:p>
          <a:p>
            <a:r>
              <a:rPr lang="fr-FR" sz="1800" dirty="0">
                <a:latin typeface="+mj-lt"/>
              </a:rPr>
              <a:t>BROYER Quentin</a:t>
            </a:r>
          </a:p>
        </p:txBody>
      </p:sp>
    </p:spTree>
    <p:extLst>
      <p:ext uri="{BB962C8B-B14F-4D97-AF65-F5344CB8AC3E}">
        <p14:creationId xmlns:p14="http://schemas.microsoft.com/office/powerpoint/2010/main" val="770319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age 3" descr="Une image contenant texte, capture d’écran, moniteur, écran&#10;&#10;Description générée automatiquement">
            <a:extLst>
              <a:ext uri="{FF2B5EF4-FFF2-40B4-BE49-F238E27FC236}">
                <a16:creationId xmlns:a16="http://schemas.microsoft.com/office/drawing/2014/main" id="{095724F0-25A4-B1FD-3BDD-DC863913EE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9" b="4542"/>
          <a:stretch/>
        </p:blipFill>
        <p:spPr>
          <a:xfrm>
            <a:off x="-102457" y="11"/>
            <a:ext cx="12191980" cy="6857989"/>
          </a:xfrm>
          <a:prstGeom prst="rect">
            <a:avLst/>
          </a:prstGeom>
        </p:spPr>
      </p:pic>
      <p:sp>
        <p:nvSpPr>
          <p:cNvPr id="125" name="Flowchart: Document 124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04804" y="304807"/>
            <a:ext cx="6858000" cy="6248391"/>
          </a:xfrm>
          <a:prstGeom prst="flowChartDocumen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D79EE37-C3B0-49F1-9785-D0E81CA82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B57EE24-04F7-41C6-B67E-7DA947750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27E17265-DA36-47C9-AC4D-01822E760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E35D068-10AF-4241-ADFE-F40CFC9A7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19D8CB9-3E32-4523-AA97-532E923B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7CF05D3-197B-478D-91B9-1377234BF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EC49475-B923-4DC6-9257-BD65C2594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DB29F5D-09EE-40A0-A705-540E2929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CA51D99-F305-4D17-9E03-5D3559625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C8330E8-C3AF-44DC-80E5-215237BB7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A6C3EC5-2106-4BC2-B570-E24E7C80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B5CAA0D-896F-46F4-BA95-0C7904A0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A459D97-1E10-461B-B7BE-4A5FC85F7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6CC35D8-8268-42B8-82BB-2120BD61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8253610-7D46-4B46-984A-207710895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6A6CB29-B660-4E14-9809-43D35C04D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4C79E6EA-9BE0-4C29-AD42-41CACB6A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B6499EE-044E-470D-8595-61636D9C7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0E042D5-4423-4A0F-8597-2B336F9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6A7BB4DB-48A1-4E03-A408-ED2D71B4E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51C7BAFB-49FE-4016-A05F-804D2BCF8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E9C7A31-7505-41B9-970C-1334EACE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A57DAEDB-03F1-4BE3-AEB7-B53E401F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563867AB-2ACE-4D27-8864-3D0E2CBB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AE40CBB-020D-4627-AB50-C4874840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12AFB78-0A9B-471D-900E-0D5145E9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5CBFD124-CC90-48A3-88D9-14CCA645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620B98D2-82E8-4F95-B588-CC9ABD9B2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BA3D3940-B50F-4C62-8D89-37DEE4702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123ED1A6-1F52-4F8C-A206-D0EAEA90C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891A3B51-8F52-4E13-995A-1EBCBBCF3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10" y="728905"/>
            <a:ext cx="456799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Planification du </a:t>
            </a:r>
            <a:r>
              <a:rPr lang="en-US" sz="5400" dirty="0" err="1"/>
              <a:t>projet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36810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5" name="Rectangle 114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4A929113-1368-4B1B-9C6F-140F47CBF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9" name="Right Triangle 118">
            <a:extLst>
              <a:ext uri="{FF2B5EF4-FFF2-40B4-BE49-F238E27FC236}">
                <a16:creationId xmlns:a16="http://schemas.microsoft.com/office/drawing/2014/main" id="{C24346C5-B1C8-4C83-846B-122A3B4B2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0" y="1555699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0B6C48B2-8296-4312-8901-93BB7735D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252" y="4554328"/>
            <a:ext cx="12178450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90F28F7A-4F2F-4C1B-AF1C-A6E7C795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23CC870-B5E9-475F-A625-9E862A629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2A6B08C-017D-4B4D-95EC-4BB83C554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4599402-E1B8-4E3B-A56D-68606FC1E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720C48A-E9A0-4B85-A954-39375E099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0E26956-FF2A-412E-ACC4-29CCD0259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B31E652-49AC-4108-85B8-75122A48A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C1DB29F-0624-4035-B188-640616D5D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D27221C-2427-4C99-89DC-1A38A540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DBF1D76-8076-4BAE-B627-F1861C9E0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8E930E41-FC2F-4319-9C28-32C27843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0936C1B-0C10-464B-85C8-345095AAB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B90EC61-FD0C-434A-9D1B-A20035C21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A5F5CC56-1FDA-4D3E-9C6E-8E996026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2B8FB2-B735-480F-9A88-48AADB222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5B46C1B-4FC4-4E24-AC43-07940BE1E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C34915AF-0AE3-4EDD-8681-4C3F2C592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5C35A3F3-714E-4F69-9BDF-8ED284EF2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03D561AC-B0B1-47EB-BE05-209F5612B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3508E52-4FD9-4E6D-AFEA-69A88ED26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C69DDE76-16F7-472F-B6D7-84AE8FFF3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2D87BEF-8844-4A3E-B130-B7D26740C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B381129-2089-4EAA-AE6C-2BAA96BC8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B69BF7A-FA63-4706-8066-DF15018E6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A3ECB71-0CCD-403F-B14B-ABC48D78C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9095BBA-0FE1-49E5-89F7-22125BAF8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B55351D8-6F27-4B82-968B-581B177CB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51025A5-EB5A-4057-A85E-69AF0E6BE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030318B-EEB9-4D92-BC50-D11510989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417FC0E3-7CC7-4188-BC7A-7E8FB5564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C90DF666-2E65-4B02-B42F-EE4BFA47B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1" y="168275"/>
            <a:ext cx="8734327" cy="257492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 err="1"/>
              <a:t>Outil</a:t>
            </a:r>
            <a:r>
              <a:rPr lang="en-US" sz="5400" dirty="0"/>
              <a:t> de </a:t>
            </a:r>
            <a:r>
              <a:rPr lang="en-US" sz="5400" dirty="0" err="1"/>
              <a:t>suivi</a:t>
            </a:r>
            <a:r>
              <a:rPr lang="en-US" sz="5400" dirty="0"/>
              <a:t> de </a:t>
            </a:r>
            <a:r>
              <a:rPr lang="en-US" sz="5400" dirty="0" err="1"/>
              <a:t>projet</a:t>
            </a:r>
            <a:endParaRPr lang="en-US" sz="5400" dirty="0"/>
          </a:p>
        </p:txBody>
      </p:sp>
      <p:pic>
        <p:nvPicPr>
          <p:cNvPr id="7" name="Espace réservé du contenu 6" descr="Une image contenant table&#10;&#10;Description générée automatiquement">
            <a:extLst>
              <a:ext uri="{FF2B5EF4-FFF2-40B4-BE49-F238E27FC236}">
                <a16:creationId xmlns:a16="http://schemas.microsoft.com/office/drawing/2014/main" id="{1A05BCC6-E6CD-5A1A-2E63-CFB19BDE4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749" y="2328876"/>
            <a:ext cx="8754814" cy="40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17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9A4295-CF2A-497F-9AD0-70BE04757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Technologie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6B7CB8-3739-451C-8E30-84077323D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77845"/>
            <a:ext cx="11538155" cy="2399531"/>
          </a:xfrm>
        </p:spPr>
        <p:txBody>
          <a:bodyPr>
            <a:noAutofit/>
          </a:bodyPr>
          <a:lstStyle/>
          <a:p>
            <a:r>
              <a:rPr lang="fr-FR" sz="2400" b="1" dirty="0"/>
              <a:t>Développer le site</a:t>
            </a:r>
            <a:r>
              <a:rPr lang="fr-FR" sz="2400" dirty="0"/>
              <a:t> web avec le </a:t>
            </a:r>
            <a:r>
              <a:rPr lang="fr-FR" sz="2400" b="1" dirty="0"/>
              <a:t>Framework </a:t>
            </a:r>
            <a:r>
              <a:rPr lang="fr-FR" sz="2400" b="1" dirty="0" err="1"/>
              <a:t>Laravel</a:t>
            </a:r>
            <a:r>
              <a:rPr lang="fr-FR" sz="2400" b="1" dirty="0"/>
              <a:t> </a:t>
            </a:r>
            <a:r>
              <a:rPr lang="fr-FR" sz="2400" dirty="0"/>
              <a:t>en </a:t>
            </a:r>
            <a:r>
              <a:rPr lang="fr-FR" sz="2400" b="1" dirty="0"/>
              <a:t>version 8</a:t>
            </a:r>
            <a:r>
              <a:rPr lang="fr-FR" sz="2400" dirty="0"/>
              <a:t>. </a:t>
            </a:r>
          </a:p>
          <a:p>
            <a:r>
              <a:rPr lang="fr-FR" sz="2400" dirty="0"/>
              <a:t>Framework </a:t>
            </a:r>
            <a:r>
              <a:rPr lang="fr-FR" sz="2400" b="1" dirty="0" err="1"/>
              <a:t>TaillWind</a:t>
            </a:r>
            <a:r>
              <a:rPr lang="fr-FR" sz="2400" b="1" dirty="0"/>
              <a:t> CSS 3 </a:t>
            </a:r>
            <a:r>
              <a:rPr lang="fr-FR" sz="2400" dirty="0"/>
              <a:t>est utilisé pour </a:t>
            </a:r>
            <a:r>
              <a:rPr lang="fr-FR" sz="2400" b="1" dirty="0"/>
              <a:t>gérer</a:t>
            </a:r>
            <a:r>
              <a:rPr lang="fr-FR" sz="2400" dirty="0"/>
              <a:t> la </a:t>
            </a:r>
            <a:r>
              <a:rPr lang="fr-FR" sz="2400" b="1" dirty="0"/>
              <a:t>stylisation du site</a:t>
            </a:r>
            <a:r>
              <a:rPr lang="fr-FR" sz="2400" dirty="0"/>
              <a:t>.  </a:t>
            </a:r>
          </a:p>
          <a:p>
            <a:r>
              <a:rPr lang="fr-FR" sz="2400" b="1" dirty="0"/>
              <a:t>API de géolocalisation </a:t>
            </a:r>
            <a:r>
              <a:rPr lang="fr-FR" sz="2400" dirty="0"/>
              <a:t>de </a:t>
            </a:r>
            <a:r>
              <a:rPr lang="fr-FR" sz="2400" b="1" dirty="0"/>
              <a:t>Google</a:t>
            </a:r>
            <a:r>
              <a:rPr lang="fr-FR" sz="2400" dirty="0"/>
              <a:t> utilisée pour la localisation du lycée Pasteur Mont-Roland. </a:t>
            </a:r>
          </a:p>
          <a:p>
            <a:r>
              <a:rPr lang="fr-FR" sz="2400" b="1" dirty="0"/>
              <a:t>API de </a:t>
            </a:r>
            <a:r>
              <a:rPr lang="fr-FR" sz="2400" b="1" dirty="0" err="1"/>
              <a:t>Geolocalisation</a:t>
            </a:r>
            <a:r>
              <a:rPr lang="fr-FR" sz="2400" b="1" dirty="0"/>
              <a:t> de l’EFS </a:t>
            </a:r>
            <a:r>
              <a:rPr lang="fr-FR" sz="2400" dirty="0"/>
              <a:t>pour récupérer la localisation des centres de dons autour d’un lieu donné.</a:t>
            </a:r>
          </a:p>
        </p:txBody>
      </p:sp>
    </p:spTree>
    <p:extLst>
      <p:ext uri="{BB962C8B-B14F-4D97-AF65-F5344CB8AC3E}">
        <p14:creationId xmlns:p14="http://schemas.microsoft.com/office/powerpoint/2010/main" val="3849698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D1FEA2-AFB3-4160-AD46-30A807296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5" y="1559143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7D3A3A7-C494-4ABF-9B45-C69DB5EC1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05386" y="1634"/>
            <a:ext cx="2470002" cy="2131966"/>
          </a:xfrm>
          <a:custGeom>
            <a:avLst/>
            <a:gdLst>
              <a:gd name="connsiteX0" fmla="*/ 5652 w 2470002"/>
              <a:gd name="connsiteY0" fmla="*/ 0 h 2131966"/>
              <a:gd name="connsiteX1" fmla="*/ 800575 w 2470002"/>
              <a:gd name="connsiteY1" fmla="*/ 0 h 2131966"/>
              <a:gd name="connsiteX2" fmla="*/ 794923 w 2470002"/>
              <a:gd name="connsiteY2" fmla="*/ 111934 h 2131966"/>
              <a:gd name="connsiteX3" fmla="*/ 2020032 w 2470002"/>
              <a:gd name="connsiteY3" fmla="*/ 1337043 h 2131966"/>
              <a:gd name="connsiteX4" fmla="*/ 2384342 w 2470002"/>
              <a:gd name="connsiteY4" fmla="*/ 1281965 h 2131966"/>
              <a:gd name="connsiteX5" fmla="*/ 2470002 w 2470002"/>
              <a:gd name="connsiteY5" fmla="*/ 1250613 h 2131966"/>
              <a:gd name="connsiteX6" fmla="*/ 2470002 w 2470002"/>
              <a:gd name="connsiteY6" fmla="*/ 2079905 h 2131966"/>
              <a:gd name="connsiteX7" fmla="*/ 2427139 w 2470002"/>
              <a:gd name="connsiteY7" fmla="*/ 2090926 h 2131966"/>
              <a:gd name="connsiteX8" fmla="*/ 2020032 w 2470002"/>
              <a:gd name="connsiteY8" fmla="*/ 2131966 h 2131966"/>
              <a:gd name="connsiteX9" fmla="*/ 0 w 2470002"/>
              <a:gd name="connsiteY9" fmla="*/ 111934 h 2131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70002" h="2131966">
                <a:moveTo>
                  <a:pt x="5652" y="0"/>
                </a:moveTo>
                <a:lnTo>
                  <a:pt x="800575" y="0"/>
                </a:lnTo>
                <a:lnTo>
                  <a:pt x="794923" y="111934"/>
                </a:lnTo>
                <a:cubicBezTo>
                  <a:pt x="794923" y="788543"/>
                  <a:pt x="1343423" y="1337043"/>
                  <a:pt x="2020032" y="1337043"/>
                </a:cubicBezTo>
                <a:cubicBezTo>
                  <a:pt x="2146896" y="1337043"/>
                  <a:pt x="2269257" y="1317760"/>
                  <a:pt x="2384342" y="1281965"/>
                </a:cubicBezTo>
                <a:lnTo>
                  <a:pt x="2470002" y="1250613"/>
                </a:lnTo>
                <a:lnTo>
                  <a:pt x="2470002" y="2079905"/>
                </a:lnTo>
                <a:lnTo>
                  <a:pt x="2427139" y="2090926"/>
                </a:lnTo>
                <a:cubicBezTo>
                  <a:pt x="2295640" y="2117835"/>
                  <a:pt x="2159486" y="2131966"/>
                  <a:pt x="2020032" y="2131966"/>
                </a:cubicBezTo>
                <a:cubicBezTo>
                  <a:pt x="904399" y="2131966"/>
                  <a:pt x="0" y="1227567"/>
                  <a:pt x="0" y="111934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6286"/>
            <a:ext cx="12214827" cy="6858000"/>
            <a:chOff x="-6214" y="-1"/>
            <a:chExt cx="12214827" cy="68580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Titre 1">
            <a:extLst>
              <a:ext uri="{FF2B5EF4-FFF2-40B4-BE49-F238E27FC236}">
                <a16:creationId xmlns:a16="http://schemas.microsoft.com/office/drawing/2014/main" id="{102F4B8F-EF54-4767-8BF7-D8AB97DD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6"/>
            <a:ext cx="10722932" cy="693052"/>
          </a:xfrm>
        </p:spPr>
        <p:txBody>
          <a:bodyPr>
            <a:normAutofit fontScale="90000"/>
          </a:bodyPr>
          <a:lstStyle/>
          <a:p>
            <a:r>
              <a:rPr lang="fr-FR" dirty="0"/>
              <a:t>MCD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81130C2-9405-7130-D0F6-03315B425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50" y="1028700"/>
            <a:ext cx="80391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7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3CC302-085C-41E7-A2E6-F171D3A2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562" y="297032"/>
            <a:ext cx="10722932" cy="1325563"/>
          </a:xfrm>
        </p:spPr>
        <p:txBody>
          <a:bodyPr/>
          <a:lstStyle/>
          <a:p>
            <a:r>
              <a:rPr lang="fr-FR" dirty="0"/>
              <a:t>Plan de navigation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BD2CE3F-4769-4EFC-917A-3B7EE0A48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4" y="1422941"/>
            <a:ext cx="10905352" cy="5369567"/>
          </a:xfrm>
        </p:spPr>
      </p:pic>
    </p:spTree>
    <p:extLst>
      <p:ext uri="{BB962C8B-B14F-4D97-AF65-F5344CB8AC3E}">
        <p14:creationId xmlns:p14="http://schemas.microsoft.com/office/powerpoint/2010/main" val="1975224581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CFCD9852AED94A9EC5F9D0E33333D1" ma:contentTypeVersion="8" ma:contentTypeDescription="Crée un document." ma:contentTypeScope="" ma:versionID="35e4d61eca47cd2809590d3a41da6408">
  <xsd:schema xmlns:xsd="http://www.w3.org/2001/XMLSchema" xmlns:xs="http://www.w3.org/2001/XMLSchema" xmlns:p="http://schemas.microsoft.com/office/2006/metadata/properties" xmlns:ns2="6b5e785c-9981-4e5e-b7f6-5695e8376cd5" targetNamespace="http://schemas.microsoft.com/office/2006/metadata/properties" ma:root="true" ma:fieldsID="287efc568d30fff1c725104a03d76746" ns2:_="">
    <xsd:import namespace="6b5e785c-9981-4e5e-b7f6-5695e8376c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5e785c-9981-4e5e-b7f6-5695e8376c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0D4461-A7B7-4E79-888D-DAA510D802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FC13ED-C75F-4E5A-884C-941D651E8387}">
  <ds:schemaRefs>
    <ds:schemaRef ds:uri="http://www.w3.org/XML/1998/namespace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6b5e785c-9981-4e5e-b7f6-5695e8376cd5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B8C3A22-C95E-4796-88C3-F5F4E4C18D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5e785c-9981-4e5e-b7f6-5695e8376c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433</Words>
  <Application>Microsoft Macintosh PowerPoint</Application>
  <PresentationFormat>Grand écran</PresentationFormat>
  <Paragraphs>77</Paragraphs>
  <Slides>14</Slides>
  <Notes>14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Avenir Next LT Pro</vt:lpstr>
      <vt:lpstr>Calibri</vt:lpstr>
      <vt:lpstr>Posterama</vt:lpstr>
      <vt:lpstr>Segoe UI</vt:lpstr>
      <vt:lpstr>SineVTI</vt:lpstr>
      <vt:lpstr>La Prise Rouge</vt:lpstr>
      <vt:lpstr>Projet, contexte et énoncé du besoin</vt:lpstr>
      <vt:lpstr>Présentation de l’équipe</vt:lpstr>
      <vt:lpstr>Nous travaillons aussi avec deux groupes de réseau</vt:lpstr>
      <vt:lpstr>Planification du projet</vt:lpstr>
      <vt:lpstr>Outil de suivi de projet</vt:lpstr>
      <vt:lpstr>Technologie</vt:lpstr>
      <vt:lpstr>MCD</vt:lpstr>
      <vt:lpstr>Plan de navigation</vt:lpstr>
      <vt:lpstr>Environnement</vt:lpstr>
      <vt:lpstr>Design</vt:lpstr>
      <vt:lpstr>Une petite demonstration ?</vt:lpstr>
      <vt:lpstr>Conclusion</vt:lpstr>
      <vt:lpstr>Merci de nous avoir écoutés !  Avez-vous des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Camille PICOD</dc:creator>
  <cp:lastModifiedBy>PICOD Camille</cp:lastModifiedBy>
  <cp:revision>8</cp:revision>
  <dcterms:created xsi:type="dcterms:W3CDTF">2022-03-09T07:12:08Z</dcterms:created>
  <dcterms:modified xsi:type="dcterms:W3CDTF">2022-04-29T07:45:13Z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0x0101005ECFCD9852AED94A9EC5F9D0E33333D1</vt:lpwstr>
  </property>
</Properties>
</file>

<file path=docProps/thumbnail.jpeg>
</file>